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21"/>
    <p:restoredTop sz="94643"/>
  </p:normalViewPr>
  <p:slideViewPr>
    <p:cSldViewPr snapToGrid="0">
      <p:cViewPr varScale="1">
        <p:scale>
          <a:sx n="110" d="100"/>
          <a:sy n="110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45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A75DAAE-8576-4717-0971-953B8CC90E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3030DD-A7E5-9215-36AA-B5219E212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1D424-13E0-F84A-A9CC-1C786C245790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0BD4646-2977-EC46-6CBB-59FB3AC847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36883-325F-E971-EA07-C6C1535F86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237D0-90AA-B344-86C6-3F21043F45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1961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24AAD-3F55-1747-B859-2C1E4EB1590A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170D6-7A02-2F40-B40E-908437575D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83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170D6-7A02-2F40-B40E-908437575DD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274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8BEF1-6AE7-2D2E-5822-34BFC6E00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D8B605-3371-09BB-3C09-C6CF712D2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352701-138F-46E2-E2CA-C1E6CC54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6D21C3-7AF8-8342-B080-77BACB38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7AD3F7-CC5C-30EE-74CE-1B9673D5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89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31422-CF0F-C169-9CF2-A6D54C87A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AC17777-3817-5FCA-CEEC-070BA7027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AC67A2-2861-0C2D-67DC-FE1D4125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A1B423-C357-BE9C-F014-A8535041D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96BA97-1501-FB6F-4945-82ACC5FE4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8529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90EE8CF-7F2A-6AC9-EA5F-88BB77FD75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F60F65-EB66-B578-EA47-6FB44DE70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40C320-86A5-A622-F51F-740934F0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3F9EDA-7B4E-88E2-8C2C-FC30408F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6C3CB3-2DC4-3BE5-E73C-C2EBC02D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29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FAF0B-4247-5F86-B2A3-6FED0348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13053B-9751-5B7E-46C4-77147B071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75906D-5AB4-3BFA-6904-D997C279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FAE256-1E1B-4322-8010-E411331B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85A064-315D-FA06-4295-F08658E7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36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0954E-0671-A530-9544-04F2E231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C7826D-5632-CEB4-DF6B-8FB5089F0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E7AB04-A6FB-A217-0F79-5DA9D918C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2A4BC2-3D08-3C4C-36C8-97D7B09A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5EF2CC-A0D2-5E7B-DF02-E99D4F964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41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126E2-16ED-A6F5-3A3C-42241A6F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A01D64-0CCF-CD0E-C1F0-B8C91C536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D650D04-3F4B-ACBB-8C6E-D7908030E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7855CD-23A7-B0EF-540C-67135074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E670764-823F-1B88-A11C-64783995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91FA3C-BAC0-94B6-E8FA-7A6F9CF6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879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011B3-09FC-D5EF-DC93-82EA33627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542857-08C3-BAFA-EBD8-AC51E717E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7C04C9B-F746-309D-736C-A20FBFCED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31B5A62-E7B2-9C97-DB31-0B7CC3E39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B2AB77-DF40-15AF-E8D3-D0823C244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6699D61-DE44-F505-63FC-5C3AB0EB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813BC21-213F-CEA5-63FF-19D3126E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FB4AAA0-FC8D-8529-718D-13E0B0CF0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14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3FDEA-08A7-002B-6BD0-9EBAF4AE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6FCBE5A-E7E4-1055-E704-802EF193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001976F-3F7A-C2EC-A98F-285BA1E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452DC81-B60F-DA5D-EC58-76FF3CC1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78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3F2FA84-B93B-303C-1C68-36EEB020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E912BDA-1953-2246-588F-4DD1F1A2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CD44D03-E53E-6DF5-6C8B-6E540577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82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C348D-B539-589F-AEC1-72FEB464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8910E0-44E9-89C8-7A35-57B6F88F1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26FEC6-B203-9481-E6F3-A26A4B976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EF08B2-6C97-7169-E4A7-0E018665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AAC633-CF6B-5970-B117-A0F86D4E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4753DF-CE03-95EF-FC5F-A481A179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219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3E1191-6BFB-76EE-9E6C-F497E5FA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DD6F97B-9B6E-4A2F-5F2C-D99B29478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AFDF37C-C610-8811-A6FC-9038922D7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991EDA2-C25F-B1C1-BEF4-C31A8B92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C7485C-F88D-7267-2D54-4BC779545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D0E3B0-32D2-4E03-B278-D29AD674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70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chemeClr val="tx2">
                <a:lumMod val="90000"/>
                <a:lumOff val="10000"/>
              </a:schemeClr>
            </a:gs>
            <a:gs pos="96000">
              <a:schemeClr val="tx2">
                <a:lumMod val="90000"/>
                <a:lumOff val="1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CB10B81-0DFA-4324-BA04-1AD2CA01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9ACA34-7405-14BE-5365-D5B36A679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B13963-28BB-AB5D-E9F7-EF30BA929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784963-FF6B-134A-AC2F-78B522E4ACE5}" type="datetimeFigureOut">
              <a:rPr lang="nl-NL" smtClean="0"/>
              <a:t>26-05-2026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5B5B30-0CA7-E5B8-D8E0-05ED9197E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9ADC09-D7E9-F620-D1C3-85BF0F4DB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0A6754-8048-1949-A026-7370DCA89A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513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mailto:info@soetermare.n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2FB43-0EDB-9CCC-FE6A-1F5AE8365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648" y="1455996"/>
            <a:ext cx="9930714" cy="27947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Welkom bij </a:t>
            </a:r>
            <a:b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Lions Club Soetermare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99652E6-B39F-E123-00F7-6A879272FFDD}"/>
              </a:ext>
            </a:extLst>
          </p:cNvPr>
          <p:cNvSpPr/>
          <p:nvPr/>
        </p:nvSpPr>
        <p:spPr>
          <a:xfrm>
            <a:off x="102972" y="89627"/>
            <a:ext cx="1235676" cy="518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40A1107-2247-5154-B9BE-798D58A7A516}"/>
              </a:ext>
            </a:extLst>
          </p:cNvPr>
          <p:cNvSpPr txBox="1"/>
          <p:nvPr/>
        </p:nvSpPr>
        <p:spPr>
          <a:xfrm>
            <a:off x="9005104" y="4580201"/>
            <a:ext cx="2551538" cy="164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FF8A6E8-175F-4273-F46F-265B76FD9F56}"/>
              </a:ext>
            </a:extLst>
          </p:cNvPr>
          <p:cNvSpPr txBox="1"/>
          <p:nvPr/>
        </p:nvSpPr>
        <p:spPr>
          <a:xfrm>
            <a:off x="9544577" y="4580201"/>
            <a:ext cx="2164466" cy="164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27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8A4E5E-34D0-58D2-552C-7146B69C1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268" y="418011"/>
            <a:ext cx="7737097" cy="51784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sz="2000" dirty="0">
              <a:solidFill>
                <a:schemeClr val="tx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Vrouw</a:t>
            </a:r>
          </a:p>
          <a:p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Ondernemend, creatief, initiatief willen nemen</a:t>
            </a:r>
          </a:p>
          <a:p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Maatschappelijk betrokken</a:t>
            </a:r>
          </a:p>
          <a:p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Energie halen uit goede doelen activiteiten en het 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samen werken daaraan</a:t>
            </a:r>
          </a:p>
          <a:p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handen uit de mouwen willen steken</a:t>
            </a:r>
          </a:p>
          <a:p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mogelijkheid hebben om belangeloos tijd te geven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 de inzet voor anderen</a:t>
            </a:r>
          </a:p>
          <a:p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Openstaan voor anderen</a:t>
            </a:r>
          </a:p>
          <a:p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Teamplayer – </a:t>
            </a:r>
            <a:r>
              <a:rPr lang="nl-NL" sz="200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houdt van gezelligheid </a:t>
            </a:r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 elkaar</a:t>
            </a:r>
          </a:p>
          <a:p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Respectvol</a:t>
            </a:r>
          </a:p>
          <a:p>
            <a:r>
              <a:rPr lang="nl-N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Binding met Zoetermeer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Parallellogram 3">
            <a:extLst>
              <a:ext uri="{FF2B5EF4-FFF2-40B4-BE49-F238E27FC236}">
                <a16:creationId xmlns:a16="http://schemas.microsoft.com/office/drawing/2014/main" id="{CBF3B751-58ED-7B85-BFF4-97002F96D20E}"/>
              </a:ext>
            </a:extLst>
          </p:cNvPr>
          <p:cNvSpPr/>
          <p:nvPr/>
        </p:nvSpPr>
        <p:spPr>
          <a:xfrm>
            <a:off x="727635" y="1076733"/>
            <a:ext cx="2596861" cy="4519749"/>
          </a:xfrm>
          <a:prstGeom prst="parallelogram">
            <a:avLst>
              <a:gd name="adj" fmla="val 0"/>
            </a:avLst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27A83CD-8155-3B72-BECE-F2DF624935DA}"/>
              </a:ext>
            </a:extLst>
          </p:cNvPr>
          <p:cNvSpPr txBox="1"/>
          <p:nvPr/>
        </p:nvSpPr>
        <p:spPr>
          <a:xfrm>
            <a:off x="948379" y="1261518"/>
            <a:ext cx="2155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Profiel </a:t>
            </a:r>
          </a:p>
          <a:p>
            <a:pPr algn="ctr"/>
            <a:r>
              <a:rPr lang="nl-NL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leden</a:t>
            </a:r>
          </a:p>
          <a:p>
            <a:pPr algn="ctr"/>
            <a:endParaRPr lang="nl-NL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AC708A0-87E1-B8BC-D9A6-8EA69DABEDA5}"/>
              </a:ext>
            </a:extLst>
          </p:cNvPr>
          <p:cNvSpPr/>
          <p:nvPr/>
        </p:nvSpPr>
        <p:spPr>
          <a:xfrm flipV="1">
            <a:off x="1124727" y="3316060"/>
            <a:ext cx="1802674" cy="1802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B882BBA-AD84-4E61-AD0E-53DC84682A2B}"/>
              </a:ext>
            </a:extLst>
          </p:cNvPr>
          <p:cNvSpPr/>
          <p:nvPr/>
        </p:nvSpPr>
        <p:spPr>
          <a:xfrm>
            <a:off x="109797" y="158519"/>
            <a:ext cx="1235676" cy="518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D5812AB-3A18-7B19-344B-70699ACDD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09" y="552728"/>
            <a:ext cx="969408" cy="10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38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overdekt, schoen, hoge hakken, schoeisel&#10;&#10;Door AI gegenereerde inhoud is mogelijk onjuist.">
            <a:extLst>
              <a:ext uri="{FF2B5EF4-FFF2-40B4-BE49-F238E27FC236}">
                <a16:creationId xmlns:a16="http://schemas.microsoft.com/office/drawing/2014/main" id="{CEFE28E4-FECD-C470-AEA1-F60944669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397"/>
          <a:stretch>
            <a:fillRect/>
          </a:stretch>
        </p:blipFill>
        <p:spPr>
          <a:xfrm>
            <a:off x="6246577" y="4524909"/>
            <a:ext cx="1972503" cy="18871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693DEA-01BA-9D29-F1B3-28D597E0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Gezelligheid en vriendschap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ACAA966-C111-E00B-95BE-632E196D3DE7}"/>
              </a:ext>
            </a:extLst>
          </p:cNvPr>
          <p:cNvSpPr/>
          <p:nvPr/>
        </p:nvSpPr>
        <p:spPr>
          <a:xfrm>
            <a:off x="102972" y="135925"/>
            <a:ext cx="1235676" cy="518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buitenshuis, persoon, boom, kleding&#10;&#10;Door AI gegenereerde inhoud is mogelijk onjuist.">
            <a:extLst>
              <a:ext uri="{FF2B5EF4-FFF2-40B4-BE49-F238E27FC236}">
                <a16:creationId xmlns:a16="http://schemas.microsoft.com/office/drawing/2014/main" id="{843CFF3E-194D-633C-B4E9-895B6AF80B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7" t="16371" r="1768" b="24388"/>
          <a:stretch>
            <a:fillRect/>
          </a:stretch>
        </p:blipFill>
        <p:spPr>
          <a:xfrm>
            <a:off x="8392616" y="3796201"/>
            <a:ext cx="2967754" cy="2480194"/>
          </a:xfrm>
          <a:prstGeom prst="rect">
            <a:avLst/>
          </a:prstGeom>
        </p:spPr>
      </p:pic>
      <p:pic>
        <p:nvPicPr>
          <p:cNvPr id="14" name="Afbeelding 13" descr="Afbeelding met kleding, persoon, Menselijk gezicht, glimlach&#10;&#10;Door AI gegenereerde inhoud is mogelijk onjuist.">
            <a:extLst>
              <a:ext uri="{FF2B5EF4-FFF2-40B4-BE49-F238E27FC236}">
                <a16:creationId xmlns:a16="http://schemas.microsoft.com/office/drawing/2014/main" id="{CC6AF3FE-3F11-9065-E90D-61AB77C010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67" b="19112"/>
          <a:stretch>
            <a:fillRect/>
          </a:stretch>
        </p:blipFill>
        <p:spPr>
          <a:xfrm>
            <a:off x="3033159" y="4524909"/>
            <a:ext cx="3039883" cy="1887196"/>
          </a:xfrm>
          <a:prstGeom prst="rect">
            <a:avLst/>
          </a:prstGeom>
        </p:spPr>
      </p:pic>
      <p:pic>
        <p:nvPicPr>
          <p:cNvPr id="16" name="Afbeelding 15" descr="Afbeelding met bloem, schoeisel, vloer, kunst&#10;&#10;Door AI gegenereerde inhoud is mogelijk onjuist.">
            <a:extLst>
              <a:ext uri="{FF2B5EF4-FFF2-40B4-BE49-F238E27FC236}">
                <a16:creationId xmlns:a16="http://schemas.microsoft.com/office/drawing/2014/main" id="{C3230B35-9470-0D0C-0B8F-D00DCC374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493" y="1525202"/>
            <a:ext cx="2106332" cy="2808443"/>
          </a:xfrm>
          <a:prstGeom prst="rect">
            <a:avLst/>
          </a:prstGeom>
        </p:spPr>
      </p:pic>
      <p:pic>
        <p:nvPicPr>
          <p:cNvPr id="21" name="Tijdelijke aanduiding voor inhoud 20" descr="Afbeelding met kleding, persoon, Menselijk gezicht, glimlach&#10;&#10;Door AI gegenereerde inhoud is mogelijk onjuist.">
            <a:extLst>
              <a:ext uri="{FF2B5EF4-FFF2-40B4-BE49-F238E27FC236}">
                <a16:creationId xmlns:a16="http://schemas.microsoft.com/office/drawing/2014/main" id="{FB9B8CD9-3AB2-2DE8-52E0-AB2D9E856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t="15652"/>
          <a:stretch>
            <a:fillRect/>
          </a:stretch>
        </p:blipFill>
        <p:spPr>
          <a:xfrm>
            <a:off x="7976879" y="1520225"/>
            <a:ext cx="3383491" cy="2140441"/>
          </a:xfrm>
        </p:spPr>
      </p:pic>
      <p:pic>
        <p:nvPicPr>
          <p:cNvPr id="4" name="Afbeelding 3" descr="Afbeelding met persoon, kleding, schoeisel, entertainment&#10;&#10;Door AI gegenereerde inhoud is mogelijk onjuist.">
            <a:extLst>
              <a:ext uri="{FF2B5EF4-FFF2-40B4-BE49-F238E27FC236}">
                <a16:creationId xmlns:a16="http://schemas.microsoft.com/office/drawing/2014/main" id="{57306B48-23EA-EBA0-DB70-0698DD9550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355" t="1983" r="9405" b="16962"/>
          <a:stretch>
            <a:fillRect/>
          </a:stretch>
        </p:blipFill>
        <p:spPr>
          <a:xfrm>
            <a:off x="3419455" y="1525203"/>
            <a:ext cx="2106592" cy="28084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3E3BF30-70DC-D3B0-B950-FE70BF447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08" y="1541804"/>
            <a:ext cx="2537623" cy="188719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B8AE06A-82F9-EA0F-CE6C-37B1C0BCFA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08" y="3628088"/>
            <a:ext cx="2088013" cy="278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60D37-0529-F545-0ABF-FBCD44FAD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Club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BA0B87-1F52-E364-9B22-D382C69DA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bg1"/>
          </a:solidFill>
        </p:spPr>
        <p:txBody>
          <a:bodyPr/>
          <a:lstStyle/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Damesclub, 16 leden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Bestaat 25 jaar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Reguliere bijeenkomsten: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1</a:t>
            </a:r>
            <a:r>
              <a:rPr lang="nl-NL" sz="2400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3</a:t>
            </a:r>
            <a:r>
              <a:rPr lang="nl-NL" sz="2400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donderdag 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Maatschappelijk betrokken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Leden hebben een binding 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met Zoetermeer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serve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Gezellig met elkaar</a:t>
            </a:r>
          </a:p>
          <a:p>
            <a:endParaRPr lang="nl-NL" sz="2400" dirty="0">
              <a:solidFill>
                <a:schemeClr val="tx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400" dirty="0">
              <a:solidFill>
                <a:schemeClr val="tx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FFC000"/>
              </a:solidFill>
            </a:endParaRPr>
          </a:p>
          <a:p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A72ACDF-EEC7-0888-035A-2F339C2BE86B}"/>
              </a:ext>
            </a:extLst>
          </p:cNvPr>
          <p:cNvSpPr/>
          <p:nvPr/>
        </p:nvSpPr>
        <p:spPr>
          <a:xfrm>
            <a:off x="102972" y="135925"/>
            <a:ext cx="1235676" cy="518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EADBB000-42FC-58A4-7669-F81A055E01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4541"/>
            <a:ext cx="304800" cy="3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3BFBF12-53E7-EC79-6147-A5FFCAF0B3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6" r="2372"/>
          <a:stretch>
            <a:fillRect/>
          </a:stretch>
        </p:blipFill>
        <p:spPr>
          <a:xfrm>
            <a:off x="5590572" y="1919888"/>
            <a:ext cx="5972537" cy="32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chemeClr val="bg1"/>
            </a:gs>
            <a:gs pos="96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09B8A6-3035-AC8E-21C3-4E89EE5254F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Maatschappelijk betrokken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2AEA6846-9B71-5521-8A8E-518DB367E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4578" y="4207629"/>
            <a:ext cx="2753987" cy="214328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A4E947F-1520-96CF-A4E0-3B587654E5CE}"/>
              </a:ext>
            </a:extLst>
          </p:cNvPr>
          <p:cNvSpPr/>
          <p:nvPr/>
        </p:nvSpPr>
        <p:spPr>
          <a:xfrm>
            <a:off x="102972" y="135925"/>
            <a:ext cx="1235676" cy="518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tekst, doos, Container, overdekt&#10;&#10;Door AI gegenereerde inhoud is mogelijk onjuist.">
            <a:extLst>
              <a:ext uri="{FF2B5EF4-FFF2-40B4-BE49-F238E27FC236}">
                <a16:creationId xmlns:a16="http://schemas.microsoft.com/office/drawing/2014/main" id="{70A4AF99-67AC-E263-4DE9-D7778E8B3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01" y="1509641"/>
            <a:ext cx="1781362" cy="2405575"/>
          </a:xfrm>
          <a:prstGeom prst="rect">
            <a:avLst/>
          </a:prstGeom>
        </p:spPr>
      </p:pic>
      <p:pic>
        <p:nvPicPr>
          <p:cNvPr id="23" name="Afbeelding 22" descr="Afbeelding met kleding, verenboa&#10;&#10;Door AI gegenereerde inhoud is mogelijk onjuist.">
            <a:extLst>
              <a:ext uri="{FF2B5EF4-FFF2-40B4-BE49-F238E27FC236}">
                <a16:creationId xmlns:a16="http://schemas.microsoft.com/office/drawing/2014/main" id="{39576D74-258F-CB22-A03B-906BFBB5C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869" y="5670867"/>
            <a:ext cx="784615" cy="7846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EEF47C1-5DE0-426B-EA3D-BC4B288B3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01" y="4145571"/>
            <a:ext cx="2940458" cy="22053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33B2033-92A1-CB34-B94E-B5F8314CF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640" y="4262999"/>
            <a:ext cx="3350048" cy="222987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7C7497E-F849-9083-7FF0-E0DEDFE85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2923" y="1509641"/>
            <a:ext cx="3045835" cy="2284376"/>
          </a:xfrm>
          <a:prstGeom prst="rect">
            <a:avLst/>
          </a:prstGeom>
        </p:spPr>
      </p:pic>
      <p:pic>
        <p:nvPicPr>
          <p:cNvPr id="6" name="Afbeelding 5" descr="Afbeelding met tekst, Lettertype, ontwerp&#10;&#10;Door AI gegenereerde inhoud is mogelijk onjuist.">
            <a:extLst>
              <a:ext uri="{FF2B5EF4-FFF2-40B4-BE49-F238E27FC236}">
                <a16:creationId xmlns:a16="http://schemas.microsoft.com/office/drawing/2014/main" id="{80052A94-6A46-EF05-C0B0-3AF6FB7EB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101" y="3554463"/>
            <a:ext cx="1260752" cy="415331"/>
          </a:xfrm>
          <a:prstGeom prst="rect">
            <a:avLst/>
          </a:prstGeom>
        </p:spPr>
      </p:pic>
      <p:pic>
        <p:nvPicPr>
          <p:cNvPr id="5" name="Afbeelding 4" descr="Afbeelding met persoon, kleding, fiets, buitenshuis&#10;&#10;Door AI gegenereerde inhoud is mogelijk onjuist.">
            <a:extLst>
              <a:ext uri="{FF2B5EF4-FFF2-40B4-BE49-F238E27FC236}">
                <a16:creationId xmlns:a16="http://schemas.microsoft.com/office/drawing/2014/main" id="{B32EF329-C766-BFFE-77AB-B62592969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9869" y="1523072"/>
            <a:ext cx="3405423" cy="25229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34C85C2-DF75-987F-D140-EA04268F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0954" y="2512856"/>
            <a:ext cx="1432846" cy="140236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5D4D3A1-5E48-8D20-254A-85809E4654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29" y="1248868"/>
            <a:ext cx="2476582" cy="1100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166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72CB0-FEA5-A2BA-FA05-2582C75D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2565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 aanbod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3BFF99-84D4-B6AF-5575-0E4565F9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674"/>
            <a:ext cx="10690185" cy="4528505"/>
          </a:xfrm>
        </p:spPr>
        <p:txBody>
          <a:bodyPr>
            <a:normAutofit fontScale="92500" lnSpcReduction="20000"/>
          </a:bodyPr>
          <a:lstStyle/>
          <a:p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Twee avondbijeenkomsten per maand, meestal met diner</a:t>
            </a:r>
          </a:p>
          <a:p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Lezingen</a:t>
            </a:r>
          </a:p>
          <a:p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“Handen uit de Mouwen” acties –b.v. NL Doet</a:t>
            </a:r>
          </a:p>
          <a:p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Fondsenwerving voor goede doelen</a:t>
            </a:r>
          </a:p>
          <a:p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Oog voor elkaar en voor de maatschappij</a:t>
            </a:r>
          </a:p>
          <a:p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Vriendschap en gezelligheid</a:t>
            </a:r>
          </a:p>
          <a:p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Beetje tradities, goede gesprekken</a:t>
            </a:r>
          </a:p>
          <a:p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Diversiteit aan vrouwen</a:t>
            </a:r>
          </a:p>
          <a:p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zijn geen commercieel gericht netwerk, het gaat bij ons niet</a:t>
            </a:r>
          </a:p>
          <a:p>
            <a:pPr marL="0" indent="0">
              <a:buNone/>
            </a:pPr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om zakelijk eigenbelang.</a:t>
            </a:r>
          </a:p>
          <a:p>
            <a:r>
              <a:rPr lang="nl-NL" sz="26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werken ook samen met lokale Lions Clubs en andere organisaties. </a:t>
            </a:r>
          </a:p>
          <a:p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4E6451F-AFA1-4FA7-CDAF-C7EA18D1D68C}"/>
              </a:ext>
            </a:extLst>
          </p:cNvPr>
          <p:cNvSpPr/>
          <p:nvPr/>
        </p:nvSpPr>
        <p:spPr>
          <a:xfrm>
            <a:off x="102972" y="135925"/>
            <a:ext cx="1235676" cy="518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305A8FA-60A5-29CB-80A0-4DF528762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263" y="183581"/>
            <a:ext cx="2551537" cy="113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983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chemeClr val="bg1"/>
            </a:gs>
            <a:gs pos="96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84D43-ABAE-1ED7-FC2F-8B204AE7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35" y="144538"/>
            <a:ext cx="105156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Hands-on activiteiten</a:t>
            </a:r>
          </a:p>
        </p:txBody>
      </p:sp>
      <p:pic>
        <p:nvPicPr>
          <p:cNvPr id="6" name="Tijdelijke aanduiding voor inhoud 5" descr="Afbeelding met kleding, persoon, Menselijk gezicht, glimlach&#10;&#10;Door AI gegenereerde inhoud is mogelijk onjuist.">
            <a:extLst>
              <a:ext uri="{FF2B5EF4-FFF2-40B4-BE49-F238E27FC236}">
                <a16:creationId xmlns:a16="http://schemas.microsoft.com/office/drawing/2014/main" id="{20B211EC-6656-1A62-31CD-EADC8C433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884108"/>
            <a:ext cx="2331868" cy="3109158"/>
          </a:xfr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2C7A282-728B-7057-3B1C-24ADD7792ADC}"/>
              </a:ext>
            </a:extLst>
          </p:cNvPr>
          <p:cNvSpPr/>
          <p:nvPr/>
        </p:nvSpPr>
        <p:spPr>
          <a:xfrm>
            <a:off x="102972" y="135925"/>
            <a:ext cx="1235676" cy="518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kleding, persoon, schoeisel, buitenshuis&#10;&#10;Door AI gegenereerde inhoud is mogelijk onjuist.">
            <a:extLst>
              <a:ext uri="{FF2B5EF4-FFF2-40B4-BE49-F238E27FC236}">
                <a16:creationId xmlns:a16="http://schemas.microsoft.com/office/drawing/2014/main" id="{AC99CDAF-EEFD-7D59-5EAF-A4DA189D6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28" y="1238776"/>
            <a:ext cx="3538583" cy="2613874"/>
          </a:xfrm>
          <a:prstGeom prst="rect">
            <a:avLst/>
          </a:prstGeom>
        </p:spPr>
      </p:pic>
      <p:pic>
        <p:nvPicPr>
          <p:cNvPr id="5" name="Afbeelding 4" descr="Afbeelding met Snack, overdekt, Fastfood, maaltijd&#10;&#10;Door AI gegenereerde inhoud is mogelijk onjuist.">
            <a:extLst>
              <a:ext uri="{FF2B5EF4-FFF2-40B4-BE49-F238E27FC236}">
                <a16:creationId xmlns:a16="http://schemas.microsoft.com/office/drawing/2014/main" id="{BA106840-E941-DF3A-89B9-101C38EAA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10" y="4200958"/>
            <a:ext cx="2291917" cy="2291917"/>
          </a:xfrm>
          <a:prstGeom prst="rect">
            <a:avLst/>
          </a:prstGeom>
        </p:spPr>
      </p:pic>
      <p:pic>
        <p:nvPicPr>
          <p:cNvPr id="9" name="Afbeelding 8" descr="Afbeelding met tekst, Verpakking en etiketten, karton, Verzenddoos&#10;&#10;Door AI gegenereerde inhoud is mogelijk onjuist.">
            <a:extLst>
              <a:ext uri="{FF2B5EF4-FFF2-40B4-BE49-F238E27FC236}">
                <a16:creationId xmlns:a16="http://schemas.microsoft.com/office/drawing/2014/main" id="{A3BB3DB3-1ED6-1F84-1068-0EBC49F82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069" y="4222466"/>
            <a:ext cx="1673771" cy="232151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52756FC-7F2E-78B4-7749-84DDD156A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6182" y="1111718"/>
            <a:ext cx="3538583" cy="265393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B3587-5D34-ACF4-841F-9EDB0F2560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159" b="17605"/>
          <a:stretch>
            <a:fillRect/>
          </a:stretch>
        </p:blipFill>
        <p:spPr>
          <a:xfrm>
            <a:off x="7208511" y="4024560"/>
            <a:ext cx="2331868" cy="2370303"/>
          </a:xfrm>
          <a:prstGeom prst="rect">
            <a:avLst/>
          </a:prstGeom>
        </p:spPr>
      </p:pic>
      <p:pic>
        <p:nvPicPr>
          <p:cNvPr id="14" name="Afbeelding 13" descr="Afbeelding met buitenshuis, kleding, schoeisel, persoon&#10;&#10;Door AI gegenereerde inhoud is mogelijk onjuist.">
            <a:extLst>
              <a:ext uri="{FF2B5EF4-FFF2-40B4-BE49-F238E27FC236}">
                <a16:creationId xmlns:a16="http://schemas.microsoft.com/office/drawing/2014/main" id="{2DDC6C04-EEA9-44C6-86A4-12ACE2A4C9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9634" y="3993266"/>
            <a:ext cx="1883201" cy="24015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ED9D5E2-D81E-95F9-21BF-3EAF8D3443A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596" t="12010" r="9995" b="4308"/>
          <a:stretch>
            <a:fillRect/>
          </a:stretch>
        </p:blipFill>
        <p:spPr>
          <a:xfrm>
            <a:off x="5135494" y="4024560"/>
            <a:ext cx="1781362" cy="24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CD421-8A2E-1A0A-1B95-4B14A27B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855" y="5747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Onderdeel van een internationale organisatie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053970-9EF8-F6E6-E06D-4427E1793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0331"/>
            <a:ext cx="10515600" cy="42921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Opgericht: 7 juni 1917 in Chicago door Melvin Jones 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Huidige hoofdzetel is Oakbrook (VS) 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Kerndoelen: Milieu, Diabetes, Zicht, Kinderkanker en Honger 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Wereldwijd: 49.000 clubs, 200 landen, 1.4 miljoen leden 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Nederland: 430 clubs in 6 districten, 9.835 leden</a:t>
            </a:r>
          </a:p>
          <a:p>
            <a:r>
              <a:rPr lang="nl-NL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Jaarlijks zijn er districts- en Nationale conventies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1D26E88-D318-136D-A2D6-06B9B9953472}"/>
              </a:ext>
            </a:extLst>
          </p:cNvPr>
          <p:cNvSpPr/>
          <p:nvPr/>
        </p:nvSpPr>
        <p:spPr>
          <a:xfrm>
            <a:off x="102972" y="135925"/>
            <a:ext cx="1235676" cy="518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gebouw, metaal, symbool, embleem&#10;&#10;Door AI gegenereerde inhoud is mogelijk onjuist.">
            <a:extLst>
              <a:ext uri="{FF2B5EF4-FFF2-40B4-BE49-F238E27FC236}">
                <a16:creationId xmlns:a16="http://schemas.microsoft.com/office/drawing/2014/main" id="{5B52CD27-3EB0-4700-D2AD-0018607313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79" t="1318" r="15442" b="5292"/>
          <a:stretch>
            <a:fillRect/>
          </a:stretch>
        </p:blipFill>
        <p:spPr>
          <a:xfrm rot="5400000">
            <a:off x="9664984" y="4549430"/>
            <a:ext cx="1482550" cy="153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64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chemeClr val="bg1"/>
            </a:gs>
            <a:gs pos="96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BD24E-FDE0-33A1-1D03-A101D56C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Samen in actie voor de samenleving</a:t>
            </a:r>
          </a:p>
        </p:txBody>
      </p:sp>
      <p:pic>
        <p:nvPicPr>
          <p:cNvPr id="6" name="Afbeelding 5" descr="Afbeelding met kleding, persoon, person, schoeisel&#10;&#10;Door AI gegenereerde inhoud is mogelijk onjuist.">
            <a:extLst>
              <a:ext uri="{FF2B5EF4-FFF2-40B4-BE49-F238E27FC236}">
                <a16:creationId xmlns:a16="http://schemas.microsoft.com/office/drawing/2014/main" id="{1E154519-EA40-1F96-A2AC-42D833D28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36" y="1543713"/>
            <a:ext cx="3193607" cy="25438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EB759F5-736E-F037-A200-DC1EF6B3C9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8" t="7225" r="4146"/>
          <a:stretch>
            <a:fillRect/>
          </a:stretch>
        </p:blipFill>
        <p:spPr>
          <a:xfrm>
            <a:off x="7451124" y="1541339"/>
            <a:ext cx="3093413" cy="236959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3E79C45-FC6D-E2C1-A076-8B3217D98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84" r="22528"/>
          <a:stretch>
            <a:fillRect/>
          </a:stretch>
        </p:blipFill>
        <p:spPr>
          <a:xfrm>
            <a:off x="10036015" y="4130239"/>
            <a:ext cx="1966526" cy="2015750"/>
          </a:xfrm>
          <a:prstGeom prst="rect">
            <a:avLst/>
          </a:prstGeom>
        </p:spPr>
      </p:pic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F9E0D73-8FD1-2618-7232-7AECE96B3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70761" y="5144911"/>
            <a:ext cx="1109145" cy="130218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BBB52C5-F8D0-3A64-E45F-9B41A2EE794C}"/>
              </a:ext>
            </a:extLst>
          </p:cNvPr>
          <p:cNvSpPr txBox="1"/>
          <p:nvPr/>
        </p:nvSpPr>
        <p:spPr>
          <a:xfrm>
            <a:off x="7451124" y="53381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DC704F3-50F3-8465-6FC9-21596049B86D}"/>
              </a:ext>
            </a:extLst>
          </p:cNvPr>
          <p:cNvSpPr/>
          <p:nvPr/>
        </p:nvSpPr>
        <p:spPr>
          <a:xfrm>
            <a:off x="114547" y="105633"/>
            <a:ext cx="1235676" cy="518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9F3A7FC-89FC-52D1-7C0B-54E63D0F83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205" t="7858" r="20911"/>
          <a:stretch>
            <a:fillRect/>
          </a:stretch>
        </p:blipFill>
        <p:spPr>
          <a:xfrm>
            <a:off x="426761" y="4170654"/>
            <a:ext cx="1846923" cy="219096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3265806-4C07-E27D-D67F-3D834B7BC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870" y="4149620"/>
            <a:ext cx="1306929" cy="106440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61A108C-5E67-683D-FF89-0DE3BED558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182" t="14606" r="17435" b="12325"/>
          <a:stretch>
            <a:fillRect/>
          </a:stretch>
        </p:blipFill>
        <p:spPr>
          <a:xfrm>
            <a:off x="4047868" y="1543713"/>
            <a:ext cx="3001113" cy="2304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4CB667F-60DD-6BA7-960A-74DE2231627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711" r="3556" b="5572"/>
          <a:stretch>
            <a:fillRect/>
          </a:stretch>
        </p:blipFill>
        <p:spPr>
          <a:xfrm>
            <a:off x="3976986" y="3954918"/>
            <a:ext cx="2408403" cy="251821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B25287-3501-F7BA-28D7-E27FEC48C4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438" t="20180" r="9857"/>
          <a:stretch>
            <a:fillRect/>
          </a:stretch>
        </p:blipFill>
        <p:spPr>
          <a:xfrm>
            <a:off x="6544610" y="4087547"/>
            <a:ext cx="3299199" cy="235955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5DE67EC-5D5A-D1A3-6DC6-BA0B86BD8D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8" t="7225" r="4146"/>
          <a:stretch>
            <a:fillRect/>
          </a:stretch>
        </p:blipFill>
        <p:spPr>
          <a:xfrm>
            <a:off x="7543424" y="1548822"/>
            <a:ext cx="2908814" cy="222818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4F2C688-9815-A4AC-296B-5C47C587CE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8" t="7225" r="4146"/>
          <a:stretch>
            <a:fillRect/>
          </a:stretch>
        </p:blipFill>
        <p:spPr>
          <a:xfrm>
            <a:off x="7501506" y="1581619"/>
            <a:ext cx="2908814" cy="222818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6B39861-B836-50DF-EA05-0F3E584B59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650" y="1827171"/>
            <a:ext cx="982300" cy="10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89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1ED60-C5C5-CD90-CD99-E6204FB4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Procedure lidmaatschap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71FB32-EB9E-C129-ABF0-61EF2727D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Voordracht door sponsor of zelf aangemeld</a:t>
            </a:r>
          </a:p>
          <a:p>
            <a:pPr>
              <a:lnSpc>
                <a:spcPct val="100000"/>
              </a:lnSpc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Kennismakingsgesprek met ledencommissie</a:t>
            </a:r>
          </a:p>
          <a:p>
            <a:pPr>
              <a:lnSpc>
                <a:spcPct val="100000"/>
              </a:lnSpc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Toetsen “geen bezwaar” bij de huidige leden</a:t>
            </a:r>
          </a:p>
          <a:p>
            <a:pPr>
              <a:lnSpc>
                <a:spcPct val="100000"/>
              </a:lnSpc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Twee bijeenkomsten bijwonen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(wederzijds kennismaken club en kandidaat)</a:t>
            </a:r>
          </a:p>
          <a:p>
            <a:pPr>
              <a:lnSpc>
                <a:spcPct val="100000"/>
              </a:lnSpc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Bij een positieve ervaring: installatie als lid</a:t>
            </a:r>
          </a:p>
          <a:p>
            <a:pPr>
              <a:lnSpc>
                <a:spcPct val="100000"/>
              </a:lnSpc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Contributie € 65,- per maand</a:t>
            </a:r>
          </a:p>
          <a:p>
            <a:pPr>
              <a:lnSpc>
                <a:spcPct val="100000"/>
              </a:lnSpc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Informatie: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info@soetermare.nl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472FADD-82C0-261F-044F-59E9BD3AE526}"/>
              </a:ext>
            </a:extLst>
          </p:cNvPr>
          <p:cNvSpPr/>
          <p:nvPr/>
        </p:nvSpPr>
        <p:spPr>
          <a:xfrm>
            <a:off x="102972" y="135925"/>
            <a:ext cx="1235676" cy="518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7F330C-45B9-CBEA-A13E-D531D89FA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821" y="926375"/>
            <a:ext cx="982300" cy="10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907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300</Words>
  <Application>Microsoft Macintosh PowerPoint</Application>
  <PresentationFormat>Breedbeeld</PresentationFormat>
  <Paragraphs>64</Paragraphs>
  <Slides>10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Verdana</vt:lpstr>
      <vt:lpstr>Kantoorthema</vt:lpstr>
      <vt:lpstr>Welkom bij  Lions Club Soetermare</vt:lpstr>
      <vt:lpstr>Gezelligheid en vriendschap</vt:lpstr>
      <vt:lpstr>De Club</vt:lpstr>
      <vt:lpstr>Maatschappelijk betrokken</vt:lpstr>
      <vt:lpstr>Ons aanbod</vt:lpstr>
      <vt:lpstr>Hands-on activiteiten</vt:lpstr>
      <vt:lpstr>Onderdeel van een internationale organisatie</vt:lpstr>
      <vt:lpstr>Samen in actie voor de samenleving</vt:lpstr>
      <vt:lpstr>Procedure lidmaatschap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bij  Lions Club Soetermare</dc:title>
  <dc:creator>J Vinke</dc:creator>
  <cp:lastModifiedBy>J Vinke</cp:lastModifiedBy>
  <cp:revision>26</cp:revision>
  <dcterms:created xsi:type="dcterms:W3CDTF">2026-04-10T12:11:39Z</dcterms:created>
  <dcterms:modified xsi:type="dcterms:W3CDTF">2026-05-26T14:49:41Z</dcterms:modified>
</cp:coreProperties>
</file>